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7"/>
  </p:notesMasterIdLst>
  <p:handoutMasterIdLst>
    <p:handoutMasterId r:id="rId8"/>
  </p:handoutMasterIdLst>
  <p:sldIdLst>
    <p:sldId id="318" r:id="rId2"/>
    <p:sldId id="329" r:id="rId3"/>
    <p:sldId id="335" r:id="rId4"/>
    <p:sldId id="330" r:id="rId5"/>
    <p:sldId id="334" r:id="rId6"/>
  </p:sldIdLst>
  <p:sldSz cx="12188825" cy="6858000"/>
  <p:notesSz cx="6858000" cy="914400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9" autoAdjust="0"/>
    <p:restoredTop sz="94629" autoAdjust="0"/>
  </p:normalViewPr>
  <p:slideViewPr>
    <p:cSldViewPr showGuides="1">
      <p:cViewPr varScale="1">
        <p:scale>
          <a:sx n="87" d="100"/>
          <a:sy n="87" d="100"/>
        </p:scale>
        <p:origin x="64" y="556"/>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85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9AFDC-7658-4951-B0FF-52DFF2A93C0A}" type="datetimeFigureOut">
              <a:rPr lang="en-US" smtClean="0"/>
              <a:t>5/3/2016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8ED99B-9732-49FC-9C16-B56FEB1B1092}" type="slidenum">
              <a:rPr lang="en-US" smtClean="0"/>
              <a:t>‹#›</a:t>
            </a:fld>
            <a:endParaRPr lang="en-US"/>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smtClean="0"/>
              <a:t>5/3/2016</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lang="en-US" smtClean="0"/>
              <a:t>‹#›</a:t>
            </a:fld>
            <a:endParaRPr lang="en-US"/>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5</a:t>
            </a:fld>
            <a:endParaRPr lang="en-US"/>
          </a:p>
        </p:txBody>
      </p:sp>
    </p:spTree>
    <p:extLst>
      <p:ext uri="{BB962C8B-B14F-4D97-AF65-F5344CB8AC3E}">
        <p14:creationId xmlns:p14="http://schemas.microsoft.com/office/powerpoint/2010/main" val="14163126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520825" y="4898572"/>
            <a:ext cx="5945187" cy="1270453"/>
          </a:xfrm>
        </p:spPr>
        <p:txBody>
          <a:bodyPr>
            <a:noAutofit/>
          </a:bodyPr>
          <a:lstStyle>
            <a:lvl1pPr marL="0" indent="0" algn="l">
              <a:spcBef>
                <a:spcPts val="0"/>
              </a:spcBef>
              <a:buNone/>
              <a:defRPr sz="2800" cap="none"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cxnSp>
        <p:nvCxnSpPr>
          <p:cNvPr id="6" name="Straight Connector 5"/>
          <p:cNvCxnSpPr/>
          <p:nvPr/>
        </p:nvCxnSpPr>
        <p:spPr>
          <a:xfrm>
            <a:off x="1658936" y="4782971"/>
            <a:ext cx="56546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5/3/2016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5/3/2016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9371012" y="762000"/>
            <a:ext cx="0" cy="533400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5/3/2016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1658936" y="1709058"/>
            <a:ext cx="96170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a:t>5/3/2016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9" name="Straight Connector 8"/>
          <p:cNvCxnSpPr/>
          <p:nvPr/>
        </p:nvCxnSpPr>
        <p:spPr>
          <a:xfrm>
            <a:off x="1658936" y="4782971"/>
            <a:ext cx="80168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p>
            <a:r>
              <a:rPr lang="en-US" smtClean="0"/>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3F41C87-7AD9-4845-A077-840E4A0F3F06}" type="datetimeFigureOut">
              <a:rPr lang="en-US"/>
              <a:t>5/3/2016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1709058"/>
            <a:ext cx="96170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3F41C87-7AD9-4845-A077-840E4A0F3F06}" type="datetimeFigureOut">
              <a:rPr lang="en-US"/>
              <a:t>5/3/2016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cxnSp>
        <p:nvCxnSpPr>
          <p:cNvPr id="10" name="Straight Connector 9"/>
          <p:cNvCxnSpPr/>
          <p:nvPr/>
        </p:nvCxnSpPr>
        <p:spPr>
          <a:xfrm>
            <a:off x="1658936" y="1709058"/>
            <a:ext cx="96170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03F41C87-7AD9-4845-A077-840E4A0F3F06}" type="datetimeFigureOut">
              <a:rPr lang="en-US"/>
              <a:t>5/3/2016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cxnSp>
        <p:nvCxnSpPr>
          <p:cNvPr id="6" name="Straight Connector 5"/>
          <p:cNvCxnSpPr/>
          <p:nvPr/>
        </p:nvCxnSpPr>
        <p:spPr>
          <a:xfrm>
            <a:off x="1658936" y="1709058"/>
            <a:ext cx="96170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a:t>5/3/2016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t>5/3/2016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2743200"/>
            <a:ext cx="39020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4414" y="0"/>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0" name="Straight Connector 9"/>
          <p:cNvCxnSpPr/>
          <p:nvPr/>
        </p:nvCxnSpPr>
        <p:spPr>
          <a:xfrm>
            <a:off x="1658936" y="2743200"/>
            <a:ext cx="39020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000">
                <a:solidFill>
                  <a:schemeClr val="tx1"/>
                </a:solidFill>
              </a:defRPr>
            </a:lvl1pPr>
          </a:lstStyle>
          <a:p>
            <a:fld id="{03F41C87-7AD9-4845-A077-840E4A0F3F06}" type="datetimeFigureOut">
              <a:rPr lang="en-US"/>
              <a:pPr/>
              <a:t>5/3/2016</a:t>
            </a:fld>
            <a:endParaRPr/>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000">
                <a:solidFill>
                  <a:schemeClr val="tx1"/>
                </a:solidFill>
              </a:defRPr>
            </a:lvl1pPr>
          </a:lstStyle>
          <a:p>
            <a:fld id="{2A013F82-EE5E-44EE-A61D-E31C6657F26F}" type="slidenum">
              <a:rPr/>
              <a:pPr/>
              <a:t>‹#›</a:t>
            </a:fld>
            <a:endParaRPr/>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50000"/>
            <a:lumOff val="5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50000"/>
            <a:lumOff val="5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investopedia.com/terms/m/mutualfund.as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MUTUAL FUNDS</a:t>
            </a:r>
          </a:p>
        </p:txBody>
      </p:sp>
      <p:sp>
        <p:nvSpPr>
          <p:cNvPr id="3" name="Subtitle 2"/>
          <p:cNvSpPr>
            <a:spLocks noGrp="1"/>
          </p:cNvSpPr>
          <p:nvPr>
            <p:ph type="subTitle" idx="1"/>
          </p:nvPr>
        </p:nvSpPr>
        <p:spPr/>
        <p:txBody>
          <a:bodyPr/>
          <a:lstStyle/>
          <a:p>
            <a:r>
              <a:rPr lang="en-US" dirty="0"/>
              <a:t> Created By: Adriana Cerda</a:t>
            </a:r>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WHAT IT IS</a:t>
            </a:r>
          </a:p>
        </p:txBody>
      </p:sp>
      <p:sp>
        <p:nvSpPr>
          <p:cNvPr id="14" name="Content Placeholder 13"/>
          <p:cNvSpPr>
            <a:spLocks noGrp="1"/>
          </p:cNvSpPr>
          <p:nvPr>
            <p:ph idx="1"/>
          </p:nvPr>
        </p:nvSpPr>
        <p:spPr/>
        <p:txBody>
          <a:bodyPr/>
          <a:lstStyle/>
          <a:p>
            <a:r>
              <a:rPr lang="en-US" dirty="0"/>
              <a:t> </a:t>
            </a:r>
            <a:r>
              <a:rPr lang="en-US" sz="3200" dirty="0"/>
              <a:t>An investment vehicle </a:t>
            </a:r>
            <a:endParaRPr lang="en-US" dirty="0"/>
          </a:p>
          <a:p>
            <a:r>
              <a:rPr lang="en-US" sz="3200" dirty="0"/>
              <a:t>A pool of funds collected from investors </a:t>
            </a:r>
            <a:endParaRPr lang="en-US" dirty="0"/>
          </a:p>
          <a:p>
            <a:r>
              <a:rPr lang="en-US" sz="3200" dirty="0"/>
              <a:t>Operated by money managers </a:t>
            </a:r>
            <a:endParaRPr lang="en-US" dirty="0"/>
          </a:p>
        </p:txBody>
      </p:sp>
    </p:spTree>
    <p:extLst>
      <p:ext uri="{BB962C8B-B14F-4D97-AF65-F5344CB8AC3E}">
        <p14:creationId xmlns:p14="http://schemas.microsoft.com/office/powerpoint/2010/main" val="271760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a:t>
            </a:r>
          </a:p>
        </p:txBody>
      </p:sp>
      <p:sp>
        <p:nvSpPr>
          <p:cNvPr id="3" name="Content Placeholder 2"/>
          <p:cNvSpPr>
            <a:spLocks noGrp="1"/>
          </p:cNvSpPr>
          <p:nvPr>
            <p:ph idx="1"/>
          </p:nvPr>
        </p:nvSpPr>
        <p:spPr/>
        <p:txBody>
          <a:bodyPr/>
          <a:lstStyle/>
          <a:p>
            <a:r>
              <a:rPr lang="en-US" dirty="0"/>
              <a:t>Each shareholder participates proportionally in the gain or loss of the fund</a:t>
            </a:r>
          </a:p>
          <a:p>
            <a:r>
              <a:rPr lang="en-US" dirty="0"/>
              <a:t> Can typically be purchased or redeemed as needed at the fund's current price</a:t>
            </a:r>
          </a:p>
        </p:txBody>
      </p:sp>
    </p:spTree>
    <p:extLst>
      <p:ext uri="{BB962C8B-B14F-4D97-AF65-F5344CB8AC3E}">
        <p14:creationId xmlns:p14="http://schemas.microsoft.com/office/powerpoint/2010/main" val="158865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BENIFITS</a:t>
            </a:r>
          </a:p>
        </p:txBody>
      </p:sp>
      <p:sp>
        <p:nvSpPr>
          <p:cNvPr id="2" name="Content Placeholder 1"/>
          <p:cNvSpPr>
            <a:spLocks noGrp="1"/>
          </p:cNvSpPr>
          <p:nvPr>
            <p:ph idx="1"/>
          </p:nvPr>
        </p:nvSpPr>
        <p:spPr>
          <a:xfrm>
            <a:off x="2645156" y="2197870"/>
            <a:ext cx="9829799" cy="4187825"/>
          </a:xfrm>
        </p:spPr>
        <p:txBody>
          <a:bodyPr/>
          <a:lstStyle/>
          <a:p>
            <a:r>
              <a:rPr lang="en-US" dirty="0"/>
              <a:t>Access to diversified portfolios, bonds, and other securities which would be quite difficult (if not impossible) to create with a small amount </a:t>
            </a:r>
            <a:r>
              <a:rPr lang="en-US"/>
              <a:t>of money</a:t>
            </a:r>
            <a:endParaRPr lang="en-US" dirty="0"/>
          </a:p>
          <a:p>
            <a:r>
              <a:rPr lang="en-US" dirty="0"/>
              <a:t>By purchasing mutual funds, you are provided with the immediate benefit of instant diversification and attempt to balance the investment of each portfolio without the large amounts of cash needed to create individual portfolios</a:t>
            </a:r>
          </a:p>
        </p:txBody>
      </p:sp>
    </p:spTree>
    <p:extLst>
      <p:ext uri="{BB962C8B-B14F-4D97-AF65-F5344CB8AC3E}">
        <p14:creationId xmlns:p14="http://schemas.microsoft.com/office/powerpoint/2010/main" val="219390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p>
        </p:txBody>
      </p:sp>
      <p:sp>
        <p:nvSpPr>
          <p:cNvPr id="3" name="Content Placeholder 2"/>
          <p:cNvSpPr>
            <a:spLocks noGrp="1"/>
          </p:cNvSpPr>
          <p:nvPr>
            <p:ph idx="1"/>
          </p:nvPr>
        </p:nvSpPr>
        <p:spPr/>
        <p:txBody>
          <a:bodyPr vert="horz" lIns="91440" tIns="45720" rIns="91440" bIns="45720" rtlCol="0" anchor="t">
            <a:normAutofit/>
          </a:bodyPr>
          <a:lstStyle/>
          <a:p>
            <a:r>
              <a:rPr lang="en-US" dirty="0">
                <a:hlinkClick r:id="rId3"/>
              </a:rPr>
              <a:t>http://www.investopedia.com/terms/m/mutualfund.asp</a:t>
            </a:r>
          </a:p>
          <a:p>
            <a:endParaRPr lang="en-US" dirty="0"/>
          </a:p>
          <a:p>
            <a:endParaRPr lang="en-US" dirty="0"/>
          </a:p>
        </p:txBody>
      </p:sp>
      <p:pic>
        <p:nvPicPr>
          <p:cNvPr id="4" name="Picture 3" descr="赤インゲン豆 無料画像 - Public Domain Pictures"/>
          <p:cNvPicPr>
            <a:picLocks noChangeAspect="1"/>
          </p:cNvPicPr>
          <p:nvPr/>
        </p:nvPicPr>
        <p:blipFill>
          <a:blip r:embed="rId4"/>
          <a:stretch>
            <a:fillRect/>
          </a:stretch>
        </p:blipFill>
        <p:spPr>
          <a:xfrm>
            <a:off x="9186786" y="4864701"/>
            <a:ext cx="2152650" cy="1428750"/>
          </a:xfrm>
          <a:prstGeom prst="rect">
            <a:avLst/>
          </a:prstGeom>
        </p:spPr>
      </p:pic>
    </p:spTree>
    <p:extLst>
      <p:ext uri="{BB962C8B-B14F-4D97-AF65-F5344CB8AC3E}">
        <p14:creationId xmlns:p14="http://schemas.microsoft.com/office/powerpoint/2010/main" val="86989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MUTUAL%20FUNDS</Template>
  <TotalTime>0</TotalTime>
  <Words>122</Words>
  <Application>Microsoft Office PowerPoint</Application>
  <PresentationFormat>Custom</PresentationFormat>
  <Paragraphs>15</Paragraphs>
  <Slides>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Cambria</vt:lpstr>
      <vt:lpstr>Currency Symbols 16x9</vt:lpstr>
      <vt:lpstr>MUTUAL FUNDS</vt:lpstr>
      <vt:lpstr>WHAT IT IS</vt:lpstr>
      <vt:lpstr>PROCESS</vt:lpstr>
      <vt:lpstr>BENIFITS</vt:lpstr>
      <vt:lpstr>sources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2016-05-03T14:33:24Z</dcterms:created>
  <dcterms:modified xsi:type="dcterms:W3CDTF">2016-05-03T14:33:50Z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TC028952629991</vt:lpwstr>
  </property>
</Properties>
</file>